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conomica"/>
      <p:regular r:id="rId23"/>
      <p:bold r:id="rId24"/>
      <p:italic r:id="rId25"/>
      <p:boldItalic r:id="rId26"/>
    </p:embeddedFont>
    <p:embeddedFont>
      <p:font typeface="Montserrat"/>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bold.fntdata"/><Relationship Id="rId23" Type="http://schemas.openxmlformats.org/officeDocument/2006/relationships/font" Target="fonts/Economic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Italic.fntdata"/><Relationship Id="rId25" Type="http://schemas.openxmlformats.org/officeDocument/2006/relationships/font" Target="fonts/Economica-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everyone, we are Christian, Aritra, Rushiil, Akshat, and Troy and today we are going to discuss media and reader bias.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f7b37fe7f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f7b37fe7f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7b37fe7f5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7b37fe7f5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f7b37fe7f5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f7b37fe7f5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As you can see for HuffPo - </a:t>
            </a:r>
            <a:r>
              <a:rPr lang="en">
                <a:solidFill>
                  <a:schemeClr val="dk1"/>
                </a:solidFill>
              </a:rPr>
              <a:t>Most words are bunched close together around science of the vaccine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Reuters - Reporting on vax</a:t>
            </a:r>
            <a:endParaRPr>
              <a:solidFill>
                <a:schemeClr val="dk1"/>
              </a:solidFill>
            </a:endParaRPr>
          </a:p>
          <a:p>
            <a:pPr indent="0" lvl="0" marL="0" rtl="0" algn="l">
              <a:spcBef>
                <a:spcPts val="0"/>
              </a:spcBef>
              <a:spcAft>
                <a:spcPts val="0"/>
              </a:spcAft>
              <a:buNone/>
            </a:pPr>
            <a:r>
              <a:rPr lang="en">
                <a:solidFill>
                  <a:schemeClr val="dk1"/>
                </a:solidFill>
              </a:rPr>
              <a:t>Breitbart - Antifa and anti-vax</a:t>
            </a:r>
            <a:endParaRPr>
              <a:solidFill>
                <a:schemeClr val="dk1"/>
              </a:solidFill>
            </a:endParaRPr>
          </a:p>
          <a:p>
            <a:pPr indent="0" lvl="0" marL="0" rtl="0" algn="l">
              <a:spcBef>
                <a:spcPts val="0"/>
              </a:spcBef>
              <a:spcAft>
                <a:spcPts val="0"/>
              </a:spcAft>
              <a:buNone/>
            </a:pPr>
            <a:r>
              <a:rPr lang="en">
                <a:solidFill>
                  <a:schemeClr val="dk1"/>
                </a:solidFill>
              </a:rPr>
              <a:t>Fox - Dangers of vaccine</a:t>
            </a:r>
            <a:endParaRPr>
              <a:solidFill>
                <a:schemeClr val="dk1"/>
              </a:solidFill>
            </a:endParaRPr>
          </a:p>
          <a:p>
            <a:pPr indent="0" lvl="0" marL="0" rtl="0" algn="l">
              <a:spcBef>
                <a:spcPts val="0"/>
              </a:spcBef>
              <a:spcAft>
                <a:spcPts val="0"/>
              </a:spcAft>
              <a:buNone/>
            </a:pPr>
            <a:r>
              <a:rPr lang="en">
                <a:solidFill>
                  <a:schemeClr val="dk1"/>
                </a:solidFill>
              </a:rPr>
              <a:t>CNN - Importance of vaccine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7b37fe7f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7b37fe7f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did a sentiment analysis of the articles we scraped from each publisher. As you can see, Breitbart has by far the most conservative coverage of the vaccine while CNN had the most liberal coverage.. Fox seemingly reported on the negative topics found in our EDA in a relatively neutral manner. Reuters maintained its neutrality in its coverage. Huffpost leans slightly liberal in its coverage of the vaccine.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7b37fe7f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7b37fe7f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are generally always against publications that have some form of sentiment, for or against the vaccine. They all positively interpret Reuters, which is </a:t>
            </a:r>
            <a:r>
              <a:rPr lang="en"/>
              <a:t>neutral.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7b37fe7f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7b37fe7f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Huff Post is negatively perceived by conservatives. Fox and Breitbart and negatively perceived by all, irrespective of their inclination.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7b37fe7f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7b37fe7f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scraping articles and performing sentiment analysis as previously described, we saw that CNN actually had the most positive attitude </a:t>
            </a:r>
            <a:r>
              <a:rPr lang="en"/>
              <a:t>towards</a:t>
            </a:r>
            <a:r>
              <a:rPr lang="en"/>
              <a:t> vaccines, while Breitbart had the most negative. A key </a:t>
            </a:r>
            <a:r>
              <a:rPr lang="en"/>
              <a:t>takeaway</a:t>
            </a:r>
            <a:r>
              <a:rPr lang="en"/>
              <a:t> is that Fox News is reporting about vaccines in a relatively neutral manner. Reuters had been consistently neutral in it’s coverage about the vaccine.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Regarding the reader conversations around vaccine coverage:</a:t>
            </a:r>
            <a:endParaRPr/>
          </a:p>
          <a:p>
            <a:pPr indent="-298450" lvl="0" marL="457200" rtl="0" algn="l">
              <a:spcBef>
                <a:spcPts val="0"/>
              </a:spcBef>
              <a:spcAft>
                <a:spcPts val="0"/>
              </a:spcAft>
              <a:buSzPts val="1100"/>
              <a:buChar char="-"/>
            </a:pPr>
            <a:r>
              <a:rPr lang="en"/>
              <a:t>Liberals and Conservatives are very polarized about the coverage by HuffPo, </a:t>
            </a:r>
            <a:r>
              <a:rPr lang="en"/>
              <a:t>with</a:t>
            </a:r>
            <a:r>
              <a:rPr lang="en"/>
              <a:t> liberals appreciating their coverage while cons are strongly against it.</a:t>
            </a:r>
            <a:endParaRPr/>
          </a:p>
          <a:p>
            <a:pPr indent="-298450" lvl="0" marL="457200" rtl="0" algn="l">
              <a:spcBef>
                <a:spcPts val="0"/>
              </a:spcBef>
              <a:spcAft>
                <a:spcPts val="0"/>
              </a:spcAft>
              <a:buSzPts val="1100"/>
              <a:buChar char="-"/>
            </a:pPr>
            <a:r>
              <a:rPr lang="en"/>
              <a:t>Popular opinion is that the </a:t>
            </a:r>
            <a:r>
              <a:rPr lang="en"/>
              <a:t>news</a:t>
            </a:r>
            <a:r>
              <a:rPr lang="en"/>
              <a:t> sources that are perceived as more biased are not as appreciated as the more neutral sources. I. Fox, Breitbart and HuffPo are looked down upon whereas CNN and Reuters are favoured.</a:t>
            </a:r>
            <a:endParaRPr/>
          </a:p>
          <a:p>
            <a:pPr indent="-298450" lvl="0" marL="457200" rtl="0" algn="l">
              <a:spcBef>
                <a:spcPts val="0"/>
              </a:spcBef>
              <a:spcAft>
                <a:spcPts val="0"/>
              </a:spcAft>
              <a:buSzPts val="1100"/>
              <a:buChar char="-"/>
            </a:pPr>
            <a:r>
              <a:rPr lang="en"/>
              <a:t>Liberals are also </a:t>
            </a:r>
            <a:r>
              <a:rPr lang="en"/>
              <a:t>strongly</a:t>
            </a:r>
            <a:r>
              <a:rPr lang="en"/>
              <a:t> against the vaccine coverage by Fox and Breitbart, whereas Conservatives are somewhere in the middle. There are a couple of explanations that can account for this:</a:t>
            </a:r>
            <a:endParaRPr/>
          </a:p>
          <a:p>
            <a:pPr indent="457200" lvl="0" marL="457200" rtl="0" algn="l">
              <a:spcBef>
                <a:spcPts val="0"/>
              </a:spcBef>
              <a:spcAft>
                <a:spcPts val="0"/>
              </a:spcAft>
              <a:buNone/>
            </a:pPr>
            <a:r>
              <a:rPr lang="en"/>
              <a:t>Strong Conservatives may view Fox and Breitbart’s vaccine coverage as insufficiently negative or </a:t>
            </a:r>
            <a:endParaRPr/>
          </a:p>
          <a:p>
            <a:pPr indent="457200" lvl="0" marL="457200" rtl="0" algn="l">
              <a:spcBef>
                <a:spcPts val="0"/>
              </a:spcBef>
              <a:spcAft>
                <a:spcPts val="0"/>
              </a:spcAft>
              <a:buNone/>
            </a:pPr>
            <a:r>
              <a:rPr lang="en"/>
              <a:t>Given the method in which we determined Conservative tweets, we could have tagged liberals criticizing these sources that reside in Conservative states as conservatives themselves rather than true liberals. (False Positives)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7d12f1b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7d12f1b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7b37fe7f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f7b37fe7f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News sources in America are free to report any information they feel readers would want to consume, and they can insert as much or as little bias in their writing as they feel. Americans also tend to consume news from sources whose biases they view are aligned with their political leaning; for example a far-left reader might choose Huffington Post as their publication of choice, whereas a far-right reader might choose Breitbart.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are readers’ political biases actually aligning with the published biases of a news source? That is what this study will attempt to address.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7b37fe7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f7b37fe7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recent Gallup poll reported that only 36% of Americans have a great or fair amount of trust of media sources, the second lowest figure on record. </a:t>
            </a:r>
            <a:endParaRPr/>
          </a:p>
          <a:p>
            <a:pPr indent="0" lvl="0" marL="0" rtl="0" algn="l">
              <a:spcBef>
                <a:spcPts val="0"/>
              </a:spcBef>
              <a:spcAft>
                <a:spcPts val="0"/>
              </a:spcAft>
              <a:buNone/>
            </a:pPr>
            <a:r>
              <a:rPr lang="en"/>
              <a:t>Are there specific publications that are guilty of implanting bias in their reporting, or is it all media sources? If there are specific </a:t>
            </a:r>
            <a:r>
              <a:rPr lang="en"/>
              <a:t>offenders</a:t>
            </a:r>
            <a:r>
              <a:rPr lang="en"/>
              <a:t>, are Americans recognizing these biases or are they showcasing this mistrust on the wrong publications due to individual political bias given a perceived </a:t>
            </a:r>
            <a:r>
              <a:rPr lang="en"/>
              <a:t>political</a:t>
            </a:r>
            <a:r>
              <a:rPr lang="en"/>
              <a:t> leaning of a news source?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21358e50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21358e50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7b37fe7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7b37fe7f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Thanks Troy. To begin answering our question, we sought our data from 2 different online mediums. We started by scraping articles about the COVID-19 vaccine using the newspaper library. The vaccine was one of the most relevant and polarizing topics in US politics recently, and a widely covered topic in mainstream media. The vaccine presented the perfect gauge for political leaning with the assumption that pro vaccine stances are liberal and anti vaccine stances are conservative. We chose 5 different news outlets that varied across the political spectrum. From left to right, we chose Huffpost, CNN, Reuters, FoxNews, and Breitbart, and in total we gathered 66 articles.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7b37fe7f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7b37fe7f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Next, we used Twitter. We scraped posts containing the names of our 5 publications as well as the specific word “vaccine” using tweepy, SnScrape and the twitter API. In total, we scraped around 7200 tweets. Additionally, we were able to obtain the location data of most of the users whose tweets we scraped.</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Now here’s Akshat with our EDA.</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7b37fe7f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7b37fe7f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NLTK library for preprocessing of this data. We stemmed the words using the Lancaster Stemmer, and isolated keywords based on frequency counts and relevance to the topic at hand.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7b37fe7f5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7b37fe7f5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7b37fe7f5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7b37fe7f5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Reuters - Words are relatively spread out, showing that there is a lower association between most words and indicative of low bias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807550" y="1359550"/>
            <a:ext cx="7688100" cy="166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700">
                <a:latin typeface="Montserrat"/>
                <a:ea typeface="Montserrat"/>
                <a:cs typeface="Montserrat"/>
                <a:sym typeface="Montserrat"/>
              </a:rPr>
              <a:t>Media &amp; Reader Bias on Covid-19 Vaccines</a:t>
            </a:r>
            <a:endParaRPr sz="3700">
              <a:latin typeface="Montserrat"/>
              <a:ea typeface="Montserrat"/>
              <a:cs typeface="Montserrat"/>
              <a:sym typeface="Montserrat"/>
            </a:endParaRPr>
          </a:p>
        </p:txBody>
      </p:sp>
      <p:sp>
        <p:nvSpPr>
          <p:cNvPr id="63" name="Google Shape;63;p13"/>
          <p:cNvSpPr txBox="1"/>
          <p:nvPr>
            <p:ph idx="1" type="subTitle"/>
          </p:nvPr>
        </p:nvSpPr>
        <p:spPr>
          <a:xfrm>
            <a:off x="128850" y="2872975"/>
            <a:ext cx="8886300" cy="138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latin typeface="Montserrat"/>
                <a:ea typeface="Montserrat"/>
                <a:cs typeface="Montserrat"/>
                <a:sym typeface="Montserrat"/>
              </a:rPr>
              <a:t>Christian Alfonso, Aritra Chowdhury, Rushiil Deshmukh, Akshat Johari, Troy Richard</a:t>
            </a:r>
            <a:endParaRPr sz="1600">
              <a:latin typeface="Montserrat"/>
              <a:ea typeface="Montserrat"/>
              <a:cs typeface="Montserrat"/>
              <a:sym typeface="Montserrat"/>
            </a:endParaRPr>
          </a:p>
          <a:p>
            <a:pPr indent="0" lvl="0" marL="0" rtl="0" algn="ctr">
              <a:spcBef>
                <a:spcPts val="0"/>
              </a:spcBef>
              <a:spcAft>
                <a:spcPts val="0"/>
              </a:spcAft>
              <a:buNone/>
            </a:pPr>
            <a:r>
              <a:rPr lang="en" sz="1500">
                <a:latin typeface="Montserrat"/>
                <a:ea typeface="Montserrat"/>
                <a:cs typeface="Montserrat"/>
                <a:sym typeface="Montserrat"/>
              </a:rPr>
              <a:t>Analytics for Unstructured Data</a:t>
            </a:r>
            <a:endParaRPr sz="15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473450" y="858550"/>
            <a:ext cx="6197076" cy="4066026"/>
          </a:xfrm>
          <a:prstGeom prst="rect">
            <a:avLst/>
          </a:prstGeom>
          <a:noFill/>
          <a:ln>
            <a:noFill/>
          </a:ln>
        </p:spPr>
      </p:pic>
      <p:sp>
        <p:nvSpPr>
          <p:cNvPr id="133" name="Google Shape;133;p22"/>
          <p:cNvSpPr/>
          <p:nvPr/>
        </p:nvSpPr>
        <p:spPr>
          <a:xfrm>
            <a:off x="3797800" y="1450475"/>
            <a:ext cx="1477200" cy="14328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Fox</a:t>
            </a:r>
            <a:endParaRPr sz="328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1375950" y="746800"/>
            <a:ext cx="6392102" cy="4236550"/>
          </a:xfrm>
          <a:prstGeom prst="rect">
            <a:avLst/>
          </a:prstGeom>
          <a:noFill/>
          <a:ln>
            <a:noFill/>
          </a:ln>
        </p:spPr>
      </p:pic>
      <p:sp>
        <p:nvSpPr>
          <p:cNvPr id="140" name="Google Shape;140;p23"/>
          <p:cNvSpPr/>
          <p:nvPr/>
        </p:nvSpPr>
        <p:spPr>
          <a:xfrm>
            <a:off x="4572000" y="1165750"/>
            <a:ext cx="1753200" cy="16374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Breitbart</a:t>
            </a:r>
            <a:endParaRPr sz="328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311700" y="923775"/>
            <a:ext cx="2053572" cy="1811975"/>
          </a:xfrm>
          <a:prstGeom prst="rect">
            <a:avLst/>
          </a:prstGeom>
          <a:noFill/>
          <a:ln>
            <a:noFill/>
          </a:ln>
        </p:spPr>
      </p:pic>
      <p:pic>
        <p:nvPicPr>
          <p:cNvPr id="147" name="Google Shape;147;p24"/>
          <p:cNvPicPr preferRelativeResize="0"/>
          <p:nvPr/>
        </p:nvPicPr>
        <p:blipFill>
          <a:blip r:embed="rId4">
            <a:alphaModFix/>
          </a:blip>
          <a:stretch>
            <a:fillRect/>
          </a:stretch>
        </p:blipFill>
        <p:spPr>
          <a:xfrm>
            <a:off x="1804375" y="2950600"/>
            <a:ext cx="1978808" cy="1887500"/>
          </a:xfrm>
          <a:prstGeom prst="rect">
            <a:avLst/>
          </a:prstGeom>
          <a:noFill/>
          <a:ln>
            <a:noFill/>
          </a:ln>
        </p:spPr>
      </p:pic>
      <p:pic>
        <p:nvPicPr>
          <p:cNvPr id="148" name="Google Shape;148;p24"/>
          <p:cNvPicPr preferRelativeResize="0"/>
          <p:nvPr/>
        </p:nvPicPr>
        <p:blipFill rotWithShape="1">
          <a:blip r:embed="rId5">
            <a:alphaModFix/>
          </a:blip>
          <a:srcRect b="0" l="0" r="0" t="2448"/>
          <a:stretch/>
        </p:blipFill>
        <p:spPr>
          <a:xfrm>
            <a:off x="3403425" y="891300"/>
            <a:ext cx="2290200" cy="1841350"/>
          </a:xfrm>
          <a:prstGeom prst="rect">
            <a:avLst/>
          </a:prstGeom>
          <a:noFill/>
          <a:ln>
            <a:noFill/>
          </a:ln>
        </p:spPr>
      </p:pic>
      <p:cxnSp>
        <p:nvCxnSpPr>
          <p:cNvPr id="149" name="Google Shape;149;p24"/>
          <p:cNvCxnSpPr/>
          <p:nvPr/>
        </p:nvCxnSpPr>
        <p:spPr>
          <a:xfrm flipH="1" rot="10800000">
            <a:off x="313950" y="2828975"/>
            <a:ext cx="8516100" cy="26700"/>
          </a:xfrm>
          <a:prstGeom prst="straightConnector1">
            <a:avLst/>
          </a:prstGeom>
          <a:noFill/>
          <a:ln cap="flat" cmpd="sng" w="9525">
            <a:solidFill>
              <a:schemeClr val="dk2"/>
            </a:solidFill>
            <a:prstDash val="solid"/>
            <a:round/>
            <a:headEnd len="med" w="med" type="none"/>
            <a:tailEnd len="med" w="med" type="triangle"/>
          </a:ln>
        </p:spPr>
      </p:cxnSp>
      <p:pic>
        <p:nvPicPr>
          <p:cNvPr id="150" name="Google Shape;150;p24"/>
          <p:cNvPicPr preferRelativeResize="0"/>
          <p:nvPr/>
        </p:nvPicPr>
        <p:blipFill>
          <a:blip r:embed="rId6">
            <a:alphaModFix/>
          </a:blip>
          <a:stretch>
            <a:fillRect/>
          </a:stretch>
        </p:blipFill>
        <p:spPr>
          <a:xfrm>
            <a:off x="5251564" y="2826350"/>
            <a:ext cx="2210761" cy="2136000"/>
          </a:xfrm>
          <a:prstGeom prst="rect">
            <a:avLst/>
          </a:prstGeom>
          <a:noFill/>
          <a:ln>
            <a:noFill/>
          </a:ln>
        </p:spPr>
      </p:pic>
      <p:pic>
        <p:nvPicPr>
          <p:cNvPr id="151" name="Google Shape;151;p24"/>
          <p:cNvPicPr preferRelativeResize="0"/>
          <p:nvPr/>
        </p:nvPicPr>
        <p:blipFill>
          <a:blip r:embed="rId7">
            <a:alphaModFix/>
          </a:blip>
          <a:stretch>
            <a:fillRect/>
          </a:stretch>
        </p:blipFill>
        <p:spPr>
          <a:xfrm>
            <a:off x="6887176" y="869945"/>
            <a:ext cx="1978800" cy="1841367"/>
          </a:xfrm>
          <a:prstGeom prst="rect">
            <a:avLst/>
          </a:prstGeom>
          <a:noFill/>
          <a:ln>
            <a:noFill/>
          </a:ln>
        </p:spPr>
      </p:pic>
      <p:cxnSp>
        <p:nvCxnSpPr>
          <p:cNvPr id="152" name="Google Shape;152;p24"/>
          <p:cNvCxnSpPr/>
          <p:nvPr/>
        </p:nvCxnSpPr>
        <p:spPr>
          <a:xfrm flipH="1">
            <a:off x="213500" y="2829825"/>
            <a:ext cx="8525100" cy="267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p24"/>
          <p:cNvSpPr txBox="1"/>
          <p:nvPr/>
        </p:nvSpPr>
        <p:spPr>
          <a:xfrm>
            <a:off x="0" y="2642225"/>
            <a:ext cx="2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a:t>
            </a:r>
            <a:endParaRPr>
              <a:latin typeface="Open Sans"/>
              <a:ea typeface="Open Sans"/>
              <a:cs typeface="Open Sans"/>
              <a:sym typeface="Open Sans"/>
            </a:endParaRPr>
          </a:p>
        </p:txBody>
      </p:sp>
      <p:sp>
        <p:nvSpPr>
          <p:cNvPr id="154" name="Google Shape;154;p24"/>
          <p:cNvSpPr txBox="1"/>
          <p:nvPr/>
        </p:nvSpPr>
        <p:spPr>
          <a:xfrm>
            <a:off x="8830050" y="2642225"/>
            <a:ext cx="2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a:t>
            </a:r>
            <a:endParaRPr>
              <a:latin typeface="Open Sans"/>
              <a:ea typeface="Open Sans"/>
              <a:cs typeface="Open Sans"/>
              <a:sym typeface="Open Sans"/>
            </a:endParaRPr>
          </a:p>
        </p:txBody>
      </p:sp>
      <p:sp>
        <p:nvSpPr>
          <p:cNvPr id="155" name="Google Shape;155;p24"/>
          <p:cNvSpPr txBox="1"/>
          <p:nvPr/>
        </p:nvSpPr>
        <p:spPr>
          <a:xfrm>
            <a:off x="385425" y="627300"/>
            <a:ext cx="2136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Huff Post</a:t>
            </a:r>
            <a:r>
              <a:rPr lang="en" sz="1100">
                <a:latin typeface="Open Sans"/>
                <a:ea typeface="Open Sans"/>
                <a:cs typeface="Open Sans"/>
                <a:sym typeface="Open Sans"/>
              </a:rPr>
              <a:t>: Science of Vaccine</a:t>
            </a:r>
            <a:endParaRPr sz="1100">
              <a:latin typeface="Open Sans"/>
              <a:ea typeface="Open Sans"/>
              <a:cs typeface="Open Sans"/>
              <a:sym typeface="Open Sans"/>
            </a:endParaRPr>
          </a:p>
        </p:txBody>
      </p:sp>
      <p:sp>
        <p:nvSpPr>
          <p:cNvPr id="156" name="Google Shape;156;p24"/>
          <p:cNvSpPr txBox="1"/>
          <p:nvPr/>
        </p:nvSpPr>
        <p:spPr>
          <a:xfrm>
            <a:off x="1739249" y="4705050"/>
            <a:ext cx="229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CNN</a:t>
            </a:r>
            <a:r>
              <a:rPr lang="en" sz="1200">
                <a:latin typeface="Open Sans"/>
                <a:ea typeface="Open Sans"/>
                <a:cs typeface="Open Sans"/>
                <a:sym typeface="Open Sans"/>
              </a:rPr>
              <a:t>: Importance of Vaccine</a:t>
            </a:r>
            <a:endParaRPr sz="1200">
              <a:latin typeface="Open Sans"/>
              <a:ea typeface="Open Sans"/>
              <a:cs typeface="Open Sans"/>
              <a:sym typeface="Open Sans"/>
            </a:endParaRPr>
          </a:p>
        </p:txBody>
      </p:sp>
      <p:sp>
        <p:nvSpPr>
          <p:cNvPr id="157" name="Google Shape;157;p24"/>
          <p:cNvSpPr txBox="1"/>
          <p:nvPr/>
        </p:nvSpPr>
        <p:spPr>
          <a:xfrm>
            <a:off x="3500400" y="625600"/>
            <a:ext cx="2408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Reuters</a:t>
            </a:r>
            <a:r>
              <a:rPr lang="en" sz="1100">
                <a:latin typeface="Open Sans"/>
                <a:ea typeface="Open Sans"/>
                <a:cs typeface="Open Sans"/>
                <a:sym typeface="Open Sans"/>
              </a:rPr>
              <a:t>: Reporting on Vaccine</a:t>
            </a:r>
            <a:endParaRPr sz="1100">
              <a:latin typeface="Open Sans"/>
              <a:ea typeface="Open Sans"/>
              <a:cs typeface="Open Sans"/>
              <a:sym typeface="Open Sans"/>
            </a:endParaRPr>
          </a:p>
        </p:txBody>
      </p:sp>
      <p:sp>
        <p:nvSpPr>
          <p:cNvPr id="158" name="Google Shape;158;p24"/>
          <p:cNvSpPr txBox="1"/>
          <p:nvPr/>
        </p:nvSpPr>
        <p:spPr>
          <a:xfrm>
            <a:off x="5604624" y="4705050"/>
            <a:ext cx="19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Fox</a:t>
            </a:r>
            <a:r>
              <a:rPr lang="en" sz="1100">
                <a:latin typeface="Open Sans"/>
                <a:ea typeface="Open Sans"/>
                <a:cs typeface="Open Sans"/>
                <a:sym typeface="Open Sans"/>
              </a:rPr>
              <a:t>: Dangers of Vaccine</a:t>
            </a:r>
            <a:endParaRPr sz="1100">
              <a:latin typeface="Open Sans"/>
              <a:ea typeface="Open Sans"/>
              <a:cs typeface="Open Sans"/>
              <a:sym typeface="Open Sans"/>
            </a:endParaRPr>
          </a:p>
        </p:txBody>
      </p:sp>
      <p:sp>
        <p:nvSpPr>
          <p:cNvPr id="159" name="Google Shape;159;p24"/>
          <p:cNvSpPr txBox="1"/>
          <p:nvPr/>
        </p:nvSpPr>
        <p:spPr>
          <a:xfrm>
            <a:off x="6964875" y="625600"/>
            <a:ext cx="1823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Breitbart</a:t>
            </a:r>
            <a:r>
              <a:rPr lang="en" sz="1100">
                <a:latin typeface="Open Sans"/>
                <a:ea typeface="Open Sans"/>
                <a:cs typeface="Open Sans"/>
                <a:sym typeface="Open Sans"/>
              </a:rPr>
              <a:t>: Anti-vaccine</a:t>
            </a:r>
            <a:endParaRPr sz="1100">
              <a:latin typeface="Open Sans"/>
              <a:ea typeface="Open Sans"/>
              <a:cs typeface="Open Sans"/>
              <a:sym typeface="Open Sans"/>
            </a:endParaRPr>
          </a:p>
        </p:txBody>
      </p:sp>
      <p:cxnSp>
        <p:nvCxnSpPr>
          <p:cNvPr id="160" name="Google Shape;160;p24"/>
          <p:cNvCxnSpPr>
            <a:stCxn id="146" idx="2"/>
          </p:cNvCxnSpPr>
          <p:nvPr/>
        </p:nvCxnSpPr>
        <p:spPr>
          <a:xfrm flipH="1">
            <a:off x="1334886" y="2735750"/>
            <a:ext cx="3600" cy="3255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24"/>
          <p:cNvCxnSpPr/>
          <p:nvPr/>
        </p:nvCxnSpPr>
        <p:spPr>
          <a:xfrm flipH="1">
            <a:off x="2882561" y="2642213"/>
            <a:ext cx="3600" cy="3255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4"/>
          <p:cNvCxnSpPr/>
          <p:nvPr/>
        </p:nvCxnSpPr>
        <p:spPr>
          <a:xfrm flipH="1">
            <a:off x="4546736" y="2735750"/>
            <a:ext cx="3600" cy="3255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4"/>
          <p:cNvCxnSpPr/>
          <p:nvPr/>
        </p:nvCxnSpPr>
        <p:spPr>
          <a:xfrm flipH="1">
            <a:off x="6448148" y="2642225"/>
            <a:ext cx="3600" cy="3255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4"/>
          <p:cNvCxnSpPr/>
          <p:nvPr/>
        </p:nvCxnSpPr>
        <p:spPr>
          <a:xfrm flipH="1">
            <a:off x="7986761" y="2735750"/>
            <a:ext cx="3600" cy="3255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24"/>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Summary</a:t>
            </a:r>
            <a:endParaRPr sz="328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282700" y="661400"/>
            <a:ext cx="5756400" cy="4256901"/>
          </a:xfrm>
          <a:prstGeom prst="rect">
            <a:avLst/>
          </a:prstGeom>
          <a:noFill/>
          <a:ln>
            <a:noFill/>
          </a:ln>
        </p:spPr>
      </p:pic>
      <p:sp>
        <p:nvSpPr>
          <p:cNvPr id="171" name="Google Shape;171;p25"/>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Analysis: Articles</a:t>
            </a:r>
            <a:endParaRPr sz="3280">
              <a:latin typeface="Montserrat"/>
              <a:ea typeface="Montserrat"/>
              <a:cs typeface="Montserrat"/>
              <a:sym typeface="Montserrat"/>
            </a:endParaRPr>
          </a:p>
        </p:txBody>
      </p:sp>
      <p:pic>
        <p:nvPicPr>
          <p:cNvPr id="172" name="Google Shape;172;p25"/>
          <p:cNvPicPr preferRelativeResize="0"/>
          <p:nvPr/>
        </p:nvPicPr>
        <p:blipFill>
          <a:blip r:embed="rId4">
            <a:alphaModFix/>
          </a:blip>
          <a:stretch>
            <a:fillRect/>
          </a:stretch>
        </p:blipFill>
        <p:spPr>
          <a:xfrm>
            <a:off x="6039100" y="1547700"/>
            <a:ext cx="2956450" cy="189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674888" y="706700"/>
            <a:ext cx="5783124" cy="4259925"/>
          </a:xfrm>
          <a:prstGeom prst="rect">
            <a:avLst/>
          </a:prstGeom>
          <a:noFill/>
          <a:ln>
            <a:noFill/>
          </a:ln>
        </p:spPr>
      </p:pic>
      <p:pic>
        <p:nvPicPr>
          <p:cNvPr id="178" name="Google Shape;178;p26"/>
          <p:cNvPicPr preferRelativeResize="0"/>
          <p:nvPr/>
        </p:nvPicPr>
        <p:blipFill>
          <a:blip r:embed="rId4">
            <a:alphaModFix/>
          </a:blip>
          <a:stretch>
            <a:fillRect/>
          </a:stretch>
        </p:blipFill>
        <p:spPr>
          <a:xfrm>
            <a:off x="6758375" y="982575"/>
            <a:ext cx="2167075" cy="3101976"/>
          </a:xfrm>
          <a:prstGeom prst="rect">
            <a:avLst/>
          </a:prstGeom>
          <a:noFill/>
          <a:ln>
            <a:noFill/>
          </a:ln>
        </p:spPr>
      </p:pic>
      <p:sp>
        <p:nvSpPr>
          <p:cNvPr id="179" name="Google Shape;179;p26"/>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Analysis: Twitter Responses</a:t>
            </a:r>
            <a:endParaRPr sz="328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Analysis: Location Interaction</a:t>
            </a:r>
            <a:endParaRPr sz="3280">
              <a:latin typeface="Montserrat"/>
              <a:ea typeface="Montserrat"/>
              <a:cs typeface="Montserrat"/>
              <a:sym typeface="Montserrat"/>
            </a:endParaRPr>
          </a:p>
        </p:txBody>
      </p:sp>
      <p:pic>
        <p:nvPicPr>
          <p:cNvPr id="185" name="Google Shape;185;p27"/>
          <p:cNvPicPr preferRelativeResize="0"/>
          <p:nvPr/>
        </p:nvPicPr>
        <p:blipFill>
          <a:blip r:embed="rId3">
            <a:alphaModFix/>
          </a:blip>
          <a:stretch>
            <a:fillRect/>
          </a:stretch>
        </p:blipFill>
        <p:spPr>
          <a:xfrm>
            <a:off x="229125" y="578050"/>
            <a:ext cx="6538649" cy="3742099"/>
          </a:xfrm>
          <a:prstGeom prst="rect">
            <a:avLst/>
          </a:prstGeom>
          <a:noFill/>
          <a:ln>
            <a:noFill/>
          </a:ln>
        </p:spPr>
      </p:pic>
      <p:pic>
        <p:nvPicPr>
          <p:cNvPr id="186" name="Google Shape;186;p27"/>
          <p:cNvPicPr preferRelativeResize="0"/>
          <p:nvPr/>
        </p:nvPicPr>
        <p:blipFill>
          <a:blip r:embed="rId4">
            <a:alphaModFix/>
          </a:blip>
          <a:stretch>
            <a:fillRect/>
          </a:stretch>
        </p:blipFill>
        <p:spPr>
          <a:xfrm>
            <a:off x="1238849" y="4092800"/>
            <a:ext cx="1019175" cy="790575"/>
          </a:xfrm>
          <a:prstGeom prst="rect">
            <a:avLst/>
          </a:prstGeom>
          <a:noFill/>
          <a:ln cap="flat" cmpd="sng" w="9525">
            <a:solidFill>
              <a:srgbClr val="0000FF"/>
            </a:solidFill>
            <a:prstDash val="solid"/>
            <a:round/>
            <a:headEnd len="sm" w="sm" type="none"/>
            <a:tailEnd len="sm" w="sm" type="none"/>
          </a:ln>
        </p:spPr>
      </p:pic>
      <p:pic>
        <p:nvPicPr>
          <p:cNvPr id="187" name="Google Shape;187;p27"/>
          <p:cNvPicPr preferRelativeResize="0"/>
          <p:nvPr/>
        </p:nvPicPr>
        <p:blipFill>
          <a:blip r:embed="rId5">
            <a:alphaModFix/>
          </a:blip>
          <a:stretch>
            <a:fillRect/>
          </a:stretch>
        </p:blipFill>
        <p:spPr>
          <a:xfrm>
            <a:off x="6912601" y="1452249"/>
            <a:ext cx="2096049" cy="199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nvSpPr>
        <p:spPr>
          <a:xfrm>
            <a:off x="339750" y="1047500"/>
            <a:ext cx="15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Articles:</a:t>
            </a:r>
            <a:endParaRPr>
              <a:latin typeface="Open Sans"/>
              <a:ea typeface="Open Sans"/>
              <a:cs typeface="Open Sans"/>
              <a:sym typeface="Open Sans"/>
            </a:endParaRPr>
          </a:p>
        </p:txBody>
      </p:sp>
      <p:sp>
        <p:nvSpPr>
          <p:cNvPr id="193" name="Google Shape;193;p28"/>
          <p:cNvSpPr txBox="1"/>
          <p:nvPr/>
        </p:nvSpPr>
        <p:spPr>
          <a:xfrm>
            <a:off x="339750" y="2908538"/>
            <a:ext cx="15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Tweets:</a:t>
            </a:r>
            <a:endParaRPr>
              <a:latin typeface="Open Sans"/>
              <a:ea typeface="Open Sans"/>
              <a:cs typeface="Open Sans"/>
              <a:sym typeface="Open Sans"/>
            </a:endParaRPr>
          </a:p>
        </p:txBody>
      </p:sp>
      <p:sp>
        <p:nvSpPr>
          <p:cNvPr id="194" name="Google Shape;194;p28"/>
          <p:cNvSpPr txBox="1"/>
          <p:nvPr/>
        </p:nvSpPr>
        <p:spPr>
          <a:xfrm>
            <a:off x="47175" y="2107375"/>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a:t>
            </a:r>
            <a:endParaRPr>
              <a:latin typeface="Open Sans"/>
              <a:ea typeface="Open Sans"/>
              <a:cs typeface="Open Sans"/>
              <a:sym typeface="Open Sans"/>
            </a:endParaRPr>
          </a:p>
        </p:txBody>
      </p:sp>
      <p:sp>
        <p:nvSpPr>
          <p:cNvPr id="195" name="Google Shape;195;p28"/>
          <p:cNvSpPr txBox="1"/>
          <p:nvPr/>
        </p:nvSpPr>
        <p:spPr>
          <a:xfrm>
            <a:off x="8653525" y="2107363"/>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a:t>
            </a:r>
            <a:endParaRPr>
              <a:latin typeface="Open Sans"/>
              <a:ea typeface="Open Sans"/>
              <a:cs typeface="Open Sans"/>
              <a:sym typeface="Open Sans"/>
            </a:endParaRPr>
          </a:p>
        </p:txBody>
      </p:sp>
      <p:sp>
        <p:nvSpPr>
          <p:cNvPr id="196" name="Google Shape;196;p28"/>
          <p:cNvSpPr txBox="1"/>
          <p:nvPr/>
        </p:nvSpPr>
        <p:spPr>
          <a:xfrm>
            <a:off x="47175" y="4082375"/>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a:t>
            </a:r>
            <a:endParaRPr>
              <a:latin typeface="Open Sans"/>
              <a:ea typeface="Open Sans"/>
              <a:cs typeface="Open Sans"/>
              <a:sym typeface="Open Sans"/>
            </a:endParaRPr>
          </a:p>
        </p:txBody>
      </p:sp>
      <p:sp>
        <p:nvSpPr>
          <p:cNvPr id="197" name="Google Shape;197;p28"/>
          <p:cNvSpPr txBox="1"/>
          <p:nvPr/>
        </p:nvSpPr>
        <p:spPr>
          <a:xfrm>
            <a:off x="8653525" y="4082363"/>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R</a:t>
            </a:r>
            <a:endParaRPr>
              <a:latin typeface="Open Sans"/>
              <a:ea typeface="Open Sans"/>
              <a:cs typeface="Open Sans"/>
              <a:sym typeface="Open Sans"/>
            </a:endParaRPr>
          </a:p>
        </p:txBody>
      </p:sp>
      <p:pic>
        <p:nvPicPr>
          <p:cNvPr id="198" name="Google Shape;198;p28"/>
          <p:cNvPicPr preferRelativeResize="0"/>
          <p:nvPr/>
        </p:nvPicPr>
        <p:blipFill>
          <a:blip r:embed="rId3">
            <a:alphaModFix/>
          </a:blip>
          <a:stretch>
            <a:fillRect/>
          </a:stretch>
        </p:blipFill>
        <p:spPr>
          <a:xfrm>
            <a:off x="587500" y="1540200"/>
            <a:ext cx="702849" cy="467899"/>
          </a:xfrm>
          <a:prstGeom prst="rect">
            <a:avLst/>
          </a:prstGeom>
          <a:noFill/>
          <a:ln>
            <a:noFill/>
          </a:ln>
        </p:spPr>
      </p:pic>
      <p:pic>
        <p:nvPicPr>
          <p:cNvPr id="199" name="Google Shape;199;p28"/>
          <p:cNvPicPr preferRelativeResize="0"/>
          <p:nvPr/>
        </p:nvPicPr>
        <p:blipFill>
          <a:blip r:embed="rId4">
            <a:alphaModFix/>
          </a:blip>
          <a:stretch>
            <a:fillRect/>
          </a:stretch>
        </p:blipFill>
        <p:spPr>
          <a:xfrm>
            <a:off x="2384875" y="1780138"/>
            <a:ext cx="1197174" cy="207125"/>
          </a:xfrm>
          <a:prstGeom prst="rect">
            <a:avLst/>
          </a:prstGeom>
          <a:noFill/>
          <a:ln>
            <a:noFill/>
          </a:ln>
        </p:spPr>
      </p:pic>
      <p:pic>
        <p:nvPicPr>
          <p:cNvPr id="200" name="Google Shape;200;p28"/>
          <p:cNvPicPr preferRelativeResize="0"/>
          <p:nvPr/>
        </p:nvPicPr>
        <p:blipFill>
          <a:blip r:embed="rId5">
            <a:alphaModFix/>
          </a:blip>
          <a:stretch>
            <a:fillRect/>
          </a:stretch>
        </p:blipFill>
        <p:spPr>
          <a:xfrm>
            <a:off x="3672400" y="1606692"/>
            <a:ext cx="1584000" cy="401421"/>
          </a:xfrm>
          <a:prstGeom prst="rect">
            <a:avLst/>
          </a:prstGeom>
          <a:noFill/>
          <a:ln>
            <a:noFill/>
          </a:ln>
        </p:spPr>
      </p:pic>
      <p:pic>
        <p:nvPicPr>
          <p:cNvPr id="201" name="Google Shape;201;p28"/>
          <p:cNvPicPr preferRelativeResize="0"/>
          <p:nvPr/>
        </p:nvPicPr>
        <p:blipFill>
          <a:blip r:embed="rId6">
            <a:alphaModFix/>
          </a:blip>
          <a:stretch>
            <a:fillRect/>
          </a:stretch>
        </p:blipFill>
        <p:spPr>
          <a:xfrm>
            <a:off x="5346762" y="1447700"/>
            <a:ext cx="982779" cy="552825"/>
          </a:xfrm>
          <a:prstGeom prst="rect">
            <a:avLst/>
          </a:prstGeom>
          <a:noFill/>
          <a:ln>
            <a:noFill/>
          </a:ln>
        </p:spPr>
      </p:pic>
      <p:pic>
        <p:nvPicPr>
          <p:cNvPr id="202" name="Google Shape;202;p28"/>
          <p:cNvPicPr preferRelativeResize="0"/>
          <p:nvPr/>
        </p:nvPicPr>
        <p:blipFill>
          <a:blip r:embed="rId7">
            <a:alphaModFix/>
          </a:blip>
          <a:stretch>
            <a:fillRect/>
          </a:stretch>
        </p:blipFill>
        <p:spPr>
          <a:xfrm>
            <a:off x="7638450" y="1345250"/>
            <a:ext cx="802149" cy="620324"/>
          </a:xfrm>
          <a:prstGeom prst="rect">
            <a:avLst/>
          </a:prstGeom>
          <a:noFill/>
          <a:ln>
            <a:noFill/>
          </a:ln>
        </p:spPr>
      </p:pic>
      <p:pic>
        <p:nvPicPr>
          <p:cNvPr id="203" name="Google Shape;203;p28"/>
          <p:cNvPicPr preferRelativeResize="0"/>
          <p:nvPr/>
        </p:nvPicPr>
        <p:blipFill>
          <a:blip r:embed="rId8">
            <a:alphaModFix/>
          </a:blip>
          <a:stretch>
            <a:fillRect/>
          </a:stretch>
        </p:blipFill>
        <p:spPr>
          <a:xfrm rot="-5400000">
            <a:off x="4207750" y="-1884450"/>
            <a:ext cx="626850" cy="8383850"/>
          </a:xfrm>
          <a:prstGeom prst="rect">
            <a:avLst/>
          </a:prstGeom>
          <a:noFill/>
          <a:ln>
            <a:noFill/>
          </a:ln>
        </p:spPr>
      </p:pic>
      <p:pic>
        <p:nvPicPr>
          <p:cNvPr id="204" name="Google Shape;204;p28"/>
          <p:cNvPicPr preferRelativeResize="0"/>
          <p:nvPr/>
        </p:nvPicPr>
        <p:blipFill>
          <a:blip r:embed="rId8">
            <a:alphaModFix/>
          </a:blip>
          <a:stretch>
            <a:fillRect/>
          </a:stretch>
        </p:blipFill>
        <p:spPr>
          <a:xfrm rot="-5400000">
            <a:off x="4207750" y="90550"/>
            <a:ext cx="626850" cy="8383850"/>
          </a:xfrm>
          <a:prstGeom prst="rect">
            <a:avLst/>
          </a:prstGeom>
          <a:noFill/>
          <a:ln>
            <a:noFill/>
          </a:ln>
        </p:spPr>
      </p:pic>
      <p:sp>
        <p:nvSpPr>
          <p:cNvPr id="205" name="Google Shape;205;p28"/>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Insight</a:t>
            </a:r>
            <a:endParaRPr sz="3280">
              <a:latin typeface="Montserrat"/>
              <a:ea typeface="Montserrat"/>
              <a:cs typeface="Montserrat"/>
              <a:sym typeface="Montserrat"/>
            </a:endParaRPr>
          </a:p>
        </p:txBody>
      </p:sp>
      <p:pic>
        <p:nvPicPr>
          <p:cNvPr id="206" name="Google Shape;206;p28"/>
          <p:cNvPicPr preferRelativeResize="0"/>
          <p:nvPr/>
        </p:nvPicPr>
        <p:blipFill>
          <a:blip r:embed="rId7">
            <a:alphaModFix/>
          </a:blip>
          <a:stretch>
            <a:fillRect/>
          </a:stretch>
        </p:blipFill>
        <p:spPr>
          <a:xfrm>
            <a:off x="6272525" y="3351763"/>
            <a:ext cx="802149" cy="620324"/>
          </a:xfrm>
          <a:prstGeom prst="rect">
            <a:avLst/>
          </a:prstGeom>
          <a:noFill/>
          <a:ln>
            <a:noFill/>
          </a:ln>
        </p:spPr>
      </p:pic>
      <p:pic>
        <p:nvPicPr>
          <p:cNvPr id="207" name="Google Shape;207;p28"/>
          <p:cNvPicPr preferRelativeResize="0"/>
          <p:nvPr/>
        </p:nvPicPr>
        <p:blipFill>
          <a:blip r:embed="rId6">
            <a:alphaModFix/>
          </a:blip>
          <a:stretch>
            <a:fillRect/>
          </a:stretch>
        </p:blipFill>
        <p:spPr>
          <a:xfrm>
            <a:off x="7024262" y="3385513"/>
            <a:ext cx="982779" cy="552825"/>
          </a:xfrm>
          <a:prstGeom prst="rect">
            <a:avLst/>
          </a:prstGeom>
          <a:noFill/>
          <a:ln>
            <a:noFill/>
          </a:ln>
        </p:spPr>
      </p:pic>
      <p:pic>
        <p:nvPicPr>
          <p:cNvPr id="208" name="Google Shape;208;p28"/>
          <p:cNvPicPr preferRelativeResize="0"/>
          <p:nvPr/>
        </p:nvPicPr>
        <p:blipFill>
          <a:blip r:embed="rId3">
            <a:alphaModFix/>
          </a:blip>
          <a:stretch>
            <a:fillRect/>
          </a:stretch>
        </p:blipFill>
        <p:spPr>
          <a:xfrm>
            <a:off x="4986550" y="3427987"/>
            <a:ext cx="702849" cy="467899"/>
          </a:xfrm>
          <a:prstGeom prst="rect">
            <a:avLst/>
          </a:prstGeom>
          <a:noFill/>
          <a:ln>
            <a:noFill/>
          </a:ln>
        </p:spPr>
      </p:pic>
      <p:pic>
        <p:nvPicPr>
          <p:cNvPr id="209" name="Google Shape;209;p28"/>
          <p:cNvPicPr preferRelativeResize="0"/>
          <p:nvPr/>
        </p:nvPicPr>
        <p:blipFill>
          <a:blip r:embed="rId4">
            <a:alphaModFix/>
          </a:blip>
          <a:stretch>
            <a:fillRect/>
          </a:stretch>
        </p:blipFill>
        <p:spPr>
          <a:xfrm>
            <a:off x="919400" y="3655513"/>
            <a:ext cx="1197174" cy="207125"/>
          </a:xfrm>
          <a:prstGeom prst="rect">
            <a:avLst/>
          </a:prstGeom>
          <a:noFill/>
          <a:ln>
            <a:noFill/>
          </a:ln>
        </p:spPr>
      </p:pic>
      <p:pic>
        <p:nvPicPr>
          <p:cNvPr id="210" name="Google Shape;210;p28"/>
          <p:cNvPicPr preferRelativeResize="0"/>
          <p:nvPr/>
        </p:nvPicPr>
        <p:blipFill>
          <a:blip r:embed="rId5">
            <a:alphaModFix/>
          </a:blip>
          <a:stretch>
            <a:fillRect/>
          </a:stretch>
        </p:blipFill>
        <p:spPr>
          <a:xfrm>
            <a:off x="3402550" y="3461217"/>
            <a:ext cx="1584000" cy="4014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1406250" y="890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latin typeface="Montserrat"/>
                <a:ea typeface="Montserrat"/>
                <a:cs typeface="Montserrat"/>
                <a:sym typeface="Montserrat"/>
              </a:rPr>
              <a:t>Thank You! Any Questions?</a:t>
            </a:r>
            <a:endParaRPr sz="3500">
              <a:latin typeface="Montserrat"/>
              <a:ea typeface="Montserrat"/>
              <a:cs typeface="Montserrat"/>
              <a:sym typeface="Montserrat"/>
            </a:endParaRPr>
          </a:p>
        </p:txBody>
      </p:sp>
      <p:pic>
        <p:nvPicPr>
          <p:cNvPr id="216" name="Google Shape;216;p29"/>
          <p:cNvPicPr preferRelativeResize="0"/>
          <p:nvPr/>
        </p:nvPicPr>
        <p:blipFill>
          <a:blip r:embed="rId3">
            <a:alphaModFix/>
          </a:blip>
          <a:stretch>
            <a:fillRect/>
          </a:stretch>
        </p:blipFill>
        <p:spPr>
          <a:xfrm>
            <a:off x="3168663" y="968025"/>
            <a:ext cx="2806663" cy="4002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773700" y="1806450"/>
            <a:ext cx="7596600" cy="15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News Publications: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Which are Biased &amp;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Which are Readers Biased Against?</a:t>
            </a:r>
            <a:endParaRPr>
              <a:latin typeface="Montserrat"/>
              <a:ea typeface="Montserrat"/>
              <a:cs typeface="Montserrat"/>
              <a:sym typeface="Montserrat"/>
            </a:endParaRPr>
          </a:p>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311700" y="702850"/>
            <a:ext cx="8400501" cy="3965649"/>
          </a:xfrm>
          <a:prstGeom prst="rect">
            <a:avLst/>
          </a:prstGeom>
          <a:noFill/>
          <a:ln>
            <a:noFill/>
          </a:ln>
        </p:spPr>
      </p:pic>
      <p:sp>
        <p:nvSpPr>
          <p:cNvPr id="74" name="Google Shape;74;p15"/>
          <p:cNvSpPr txBox="1"/>
          <p:nvPr/>
        </p:nvSpPr>
        <p:spPr>
          <a:xfrm>
            <a:off x="411300" y="4598025"/>
            <a:ext cx="361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Source: Gallup (Published 10/07/21)</a:t>
            </a:r>
            <a:endParaRPr>
              <a:latin typeface="Montserrat"/>
              <a:ea typeface="Montserrat"/>
              <a:cs typeface="Montserrat"/>
              <a:sym typeface="Montserrat"/>
            </a:endParaRPr>
          </a:p>
        </p:txBody>
      </p:sp>
      <p:sp>
        <p:nvSpPr>
          <p:cNvPr id="75" name="Google Shape;75;p15"/>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Why Determine the Source of Bias?</a:t>
            </a:r>
            <a:endParaRPr sz="328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Steps Taken</a:t>
            </a:r>
            <a:endParaRPr sz="3280">
              <a:latin typeface="Montserrat"/>
              <a:ea typeface="Montserrat"/>
              <a:cs typeface="Montserrat"/>
              <a:sym typeface="Montserrat"/>
            </a:endParaRPr>
          </a:p>
        </p:txBody>
      </p:sp>
      <p:pic>
        <p:nvPicPr>
          <p:cNvPr id="81" name="Google Shape;81;p16"/>
          <p:cNvPicPr preferRelativeResize="0"/>
          <p:nvPr/>
        </p:nvPicPr>
        <p:blipFill>
          <a:blip r:embed="rId3">
            <a:alphaModFix/>
          </a:blip>
          <a:stretch>
            <a:fillRect/>
          </a:stretch>
        </p:blipFill>
        <p:spPr>
          <a:xfrm>
            <a:off x="3632375" y="1667412"/>
            <a:ext cx="1573425" cy="1573425"/>
          </a:xfrm>
          <a:prstGeom prst="rect">
            <a:avLst/>
          </a:prstGeom>
          <a:noFill/>
          <a:ln>
            <a:noFill/>
          </a:ln>
        </p:spPr>
      </p:pic>
      <p:pic>
        <p:nvPicPr>
          <p:cNvPr id="82" name="Google Shape;82;p16"/>
          <p:cNvPicPr preferRelativeResize="0"/>
          <p:nvPr/>
        </p:nvPicPr>
        <p:blipFill>
          <a:blip r:embed="rId4">
            <a:alphaModFix/>
          </a:blip>
          <a:stretch>
            <a:fillRect/>
          </a:stretch>
        </p:blipFill>
        <p:spPr>
          <a:xfrm>
            <a:off x="6789125" y="1667402"/>
            <a:ext cx="1573425" cy="1573425"/>
          </a:xfrm>
          <a:prstGeom prst="rect">
            <a:avLst/>
          </a:prstGeom>
          <a:noFill/>
          <a:ln>
            <a:noFill/>
          </a:ln>
        </p:spPr>
      </p:pic>
      <p:sp>
        <p:nvSpPr>
          <p:cNvPr id="83" name="Google Shape;83;p16"/>
          <p:cNvSpPr txBox="1"/>
          <p:nvPr/>
        </p:nvSpPr>
        <p:spPr>
          <a:xfrm>
            <a:off x="3787288" y="3240825"/>
            <a:ext cx="12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Analysis</a:t>
            </a:r>
            <a:endParaRPr>
              <a:latin typeface="Montserrat"/>
              <a:ea typeface="Montserrat"/>
              <a:cs typeface="Montserrat"/>
              <a:sym typeface="Montserrat"/>
            </a:endParaRPr>
          </a:p>
        </p:txBody>
      </p:sp>
      <p:sp>
        <p:nvSpPr>
          <p:cNvPr id="84" name="Google Shape;84;p16"/>
          <p:cNvSpPr txBox="1"/>
          <p:nvPr/>
        </p:nvSpPr>
        <p:spPr>
          <a:xfrm>
            <a:off x="6944013" y="3240825"/>
            <a:ext cx="12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Insights</a:t>
            </a:r>
            <a:endParaRPr>
              <a:latin typeface="Montserrat"/>
              <a:ea typeface="Montserrat"/>
              <a:cs typeface="Montserrat"/>
              <a:sym typeface="Montserrat"/>
            </a:endParaRPr>
          </a:p>
        </p:txBody>
      </p:sp>
      <p:sp>
        <p:nvSpPr>
          <p:cNvPr id="85" name="Google Shape;85;p16"/>
          <p:cNvSpPr txBox="1"/>
          <p:nvPr/>
        </p:nvSpPr>
        <p:spPr>
          <a:xfrm>
            <a:off x="874413" y="3240825"/>
            <a:ext cx="126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Scraping</a:t>
            </a:r>
            <a:endParaRPr>
              <a:latin typeface="Montserrat"/>
              <a:ea typeface="Montserrat"/>
              <a:cs typeface="Montserrat"/>
              <a:sym typeface="Montserrat"/>
            </a:endParaRPr>
          </a:p>
        </p:txBody>
      </p:sp>
      <p:pic>
        <p:nvPicPr>
          <p:cNvPr id="86" name="Google Shape;86;p16"/>
          <p:cNvPicPr preferRelativeResize="0"/>
          <p:nvPr/>
        </p:nvPicPr>
        <p:blipFill rotWithShape="1">
          <a:blip r:embed="rId5">
            <a:alphaModFix/>
          </a:blip>
          <a:srcRect b="13748" l="0" r="0" t="0"/>
          <a:stretch/>
        </p:blipFill>
        <p:spPr>
          <a:xfrm>
            <a:off x="755263" y="1755425"/>
            <a:ext cx="1501925" cy="139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Data Sources: Articles</a:t>
            </a:r>
            <a:endParaRPr sz="3280">
              <a:latin typeface="Montserrat"/>
              <a:ea typeface="Montserrat"/>
              <a:cs typeface="Montserrat"/>
              <a:sym typeface="Montserrat"/>
            </a:endParaRPr>
          </a:p>
        </p:txBody>
      </p:sp>
      <p:pic>
        <p:nvPicPr>
          <p:cNvPr id="92" name="Google Shape;92;p17"/>
          <p:cNvPicPr preferRelativeResize="0"/>
          <p:nvPr/>
        </p:nvPicPr>
        <p:blipFill>
          <a:blip r:embed="rId3">
            <a:alphaModFix/>
          </a:blip>
          <a:stretch>
            <a:fillRect/>
          </a:stretch>
        </p:blipFill>
        <p:spPr>
          <a:xfrm>
            <a:off x="355950" y="786000"/>
            <a:ext cx="4331725" cy="1573640"/>
          </a:xfrm>
          <a:prstGeom prst="rect">
            <a:avLst/>
          </a:prstGeom>
          <a:noFill/>
          <a:ln>
            <a:noFill/>
          </a:ln>
        </p:spPr>
      </p:pic>
      <p:pic>
        <p:nvPicPr>
          <p:cNvPr id="93" name="Google Shape;93;p17"/>
          <p:cNvPicPr preferRelativeResize="0"/>
          <p:nvPr/>
        </p:nvPicPr>
        <p:blipFill>
          <a:blip r:embed="rId4">
            <a:alphaModFix/>
          </a:blip>
          <a:stretch>
            <a:fillRect/>
          </a:stretch>
        </p:blipFill>
        <p:spPr>
          <a:xfrm>
            <a:off x="4607601" y="786001"/>
            <a:ext cx="4445450" cy="1426101"/>
          </a:xfrm>
          <a:prstGeom prst="rect">
            <a:avLst/>
          </a:prstGeom>
          <a:noFill/>
          <a:ln>
            <a:noFill/>
          </a:ln>
        </p:spPr>
      </p:pic>
      <p:pic>
        <p:nvPicPr>
          <p:cNvPr id="94" name="Google Shape;94;p17"/>
          <p:cNvPicPr preferRelativeResize="0"/>
          <p:nvPr/>
        </p:nvPicPr>
        <p:blipFill>
          <a:blip r:embed="rId5">
            <a:alphaModFix/>
          </a:blip>
          <a:stretch>
            <a:fillRect/>
          </a:stretch>
        </p:blipFill>
        <p:spPr>
          <a:xfrm>
            <a:off x="0" y="2359650"/>
            <a:ext cx="4116623" cy="1875400"/>
          </a:xfrm>
          <a:prstGeom prst="rect">
            <a:avLst/>
          </a:prstGeom>
          <a:noFill/>
          <a:ln>
            <a:noFill/>
          </a:ln>
        </p:spPr>
      </p:pic>
      <p:pic>
        <p:nvPicPr>
          <p:cNvPr id="95" name="Google Shape;95;p17"/>
          <p:cNvPicPr preferRelativeResize="0"/>
          <p:nvPr/>
        </p:nvPicPr>
        <p:blipFill rotWithShape="1">
          <a:blip r:embed="rId6">
            <a:alphaModFix/>
          </a:blip>
          <a:srcRect b="6859" l="0" r="0" t="-6859"/>
          <a:stretch/>
        </p:blipFill>
        <p:spPr>
          <a:xfrm>
            <a:off x="3760225" y="3516475"/>
            <a:ext cx="5331727" cy="1351150"/>
          </a:xfrm>
          <a:prstGeom prst="rect">
            <a:avLst/>
          </a:prstGeom>
          <a:noFill/>
          <a:ln>
            <a:noFill/>
          </a:ln>
        </p:spPr>
      </p:pic>
      <p:pic>
        <p:nvPicPr>
          <p:cNvPr id="96" name="Google Shape;96;p17"/>
          <p:cNvPicPr preferRelativeResize="0"/>
          <p:nvPr/>
        </p:nvPicPr>
        <p:blipFill>
          <a:blip r:embed="rId7">
            <a:alphaModFix/>
          </a:blip>
          <a:stretch>
            <a:fillRect/>
          </a:stretch>
        </p:blipFill>
        <p:spPr>
          <a:xfrm>
            <a:off x="4585075" y="2091176"/>
            <a:ext cx="4292751" cy="1486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303300" y="858400"/>
            <a:ext cx="3675346" cy="1828599"/>
          </a:xfrm>
          <a:prstGeom prst="rect">
            <a:avLst/>
          </a:prstGeom>
          <a:noFill/>
          <a:ln>
            <a:noFill/>
          </a:ln>
        </p:spPr>
      </p:pic>
      <p:pic>
        <p:nvPicPr>
          <p:cNvPr id="102" name="Google Shape;102;p18"/>
          <p:cNvPicPr preferRelativeResize="0"/>
          <p:nvPr/>
        </p:nvPicPr>
        <p:blipFill>
          <a:blip r:embed="rId4">
            <a:alphaModFix/>
          </a:blip>
          <a:stretch>
            <a:fillRect/>
          </a:stretch>
        </p:blipFill>
        <p:spPr>
          <a:xfrm>
            <a:off x="4849050" y="858402"/>
            <a:ext cx="3801450" cy="1614648"/>
          </a:xfrm>
          <a:prstGeom prst="rect">
            <a:avLst/>
          </a:prstGeom>
          <a:noFill/>
          <a:ln>
            <a:noFill/>
          </a:ln>
        </p:spPr>
      </p:pic>
      <p:pic>
        <p:nvPicPr>
          <p:cNvPr id="103" name="Google Shape;103;p18"/>
          <p:cNvPicPr preferRelativeResize="0"/>
          <p:nvPr/>
        </p:nvPicPr>
        <p:blipFill>
          <a:blip r:embed="rId5">
            <a:alphaModFix/>
          </a:blip>
          <a:stretch>
            <a:fillRect/>
          </a:stretch>
        </p:blipFill>
        <p:spPr>
          <a:xfrm>
            <a:off x="347787" y="2338724"/>
            <a:ext cx="3377575" cy="1660000"/>
          </a:xfrm>
          <a:prstGeom prst="rect">
            <a:avLst/>
          </a:prstGeom>
          <a:noFill/>
          <a:ln>
            <a:noFill/>
          </a:ln>
        </p:spPr>
      </p:pic>
      <p:pic>
        <p:nvPicPr>
          <p:cNvPr id="104" name="Google Shape;104;p18"/>
          <p:cNvPicPr preferRelativeResize="0"/>
          <p:nvPr/>
        </p:nvPicPr>
        <p:blipFill>
          <a:blip r:embed="rId6">
            <a:alphaModFix/>
          </a:blip>
          <a:stretch>
            <a:fillRect/>
          </a:stretch>
        </p:blipFill>
        <p:spPr>
          <a:xfrm>
            <a:off x="2252150" y="3648475"/>
            <a:ext cx="3618949" cy="1406000"/>
          </a:xfrm>
          <a:prstGeom prst="rect">
            <a:avLst/>
          </a:prstGeom>
          <a:noFill/>
          <a:ln>
            <a:noFill/>
          </a:ln>
        </p:spPr>
      </p:pic>
      <p:pic>
        <p:nvPicPr>
          <p:cNvPr id="105" name="Google Shape;105;p18"/>
          <p:cNvPicPr preferRelativeResize="0"/>
          <p:nvPr/>
        </p:nvPicPr>
        <p:blipFill>
          <a:blip r:embed="rId7">
            <a:alphaModFix/>
          </a:blip>
          <a:stretch>
            <a:fillRect/>
          </a:stretch>
        </p:blipFill>
        <p:spPr>
          <a:xfrm>
            <a:off x="4849049" y="2473049"/>
            <a:ext cx="3318126" cy="1614650"/>
          </a:xfrm>
          <a:prstGeom prst="rect">
            <a:avLst/>
          </a:prstGeom>
          <a:noFill/>
          <a:ln>
            <a:noFill/>
          </a:ln>
        </p:spPr>
      </p:pic>
      <p:sp>
        <p:nvSpPr>
          <p:cNvPr id="106" name="Google Shape;106;p18"/>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Data Sources: Twitter</a:t>
            </a:r>
            <a:endParaRPr sz="328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1453538" y="830975"/>
            <a:ext cx="6236925" cy="4142326"/>
          </a:xfrm>
          <a:prstGeom prst="rect">
            <a:avLst/>
          </a:prstGeom>
          <a:noFill/>
          <a:ln>
            <a:noFill/>
          </a:ln>
        </p:spPr>
      </p:pic>
      <p:sp>
        <p:nvSpPr>
          <p:cNvPr id="112" name="Google Shape;112;p19"/>
          <p:cNvSpPr/>
          <p:nvPr/>
        </p:nvSpPr>
        <p:spPr>
          <a:xfrm>
            <a:off x="3684100" y="1005575"/>
            <a:ext cx="1753200" cy="163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Huffington Post</a:t>
            </a:r>
            <a:endParaRPr sz="328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1346738" y="817975"/>
            <a:ext cx="6450523" cy="4175824"/>
          </a:xfrm>
          <a:prstGeom prst="rect">
            <a:avLst/>
          </a:prstGeom>
          <a:noFill/>
          <a:ln>
            <a:noFill/>
          </a:ln>
        </p:spPr>
      </p:pic>
      <p:sp>
        <p:nvSpPr>
          <p:cNvPr id="119" name="Google Shape;119;p20"/>
          <p:cNvSpPr/>
          <p:nvPr/>
        </p:nvSpPr>
        <p:spPr>
          <a:xfrm>
            <a:off x="3345925" y="1192400"/>
            <a:ext cx="1646400" cy="15396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CNN</a:t>
            </a:r>
            <a:endParaRPr sz="328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1471338" y="756850"/>
            <a:ext cx="6201327" cy="4172549"/>
          </a:xfrm>
          <a:prstGeom prst="rect">
            <a:avLst/>
          </a:prstGeom>
          <a:noFill/>
          <a:ln>
            <a:noFill/>
          </a:ln>
        </p:spPr>
      </p:pic>
      <p:sp>
        <p:nvSpPr>
          <p:cNvPr id="126" name="Google Shape;126;p21"/>
          <p:cNvSpPr/>
          <p:nvPr/>
        </p:nvSpPr>
        <p:spPr>
          <a:xfrm>
            <a:off x="3194675" y="889175"/>
            <a:ext cx="1306200" cy="12468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title"/>
          </p:nvPr>
        </p:nvSpPr>
        <p:spPr>
          <a:xfrm>
            <a:off x="282700" y="1262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280">
                <a:latin typeface="Montserrat"/>
                <a:ea typeface="Montserrat"/>
                <a:cs typeface="Montserrat"/>
                <a:sym typeface="Montserrat"/>
              </a:rPr>
              <a:t>EDA: Reuters</a:t>
            </a:r>
            <a:endParaRPr sz="328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